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4" r:id="rId4"/>
  </p:sldMasterIdLst>
  <p:notesMasterIdLst>
    <p:notesMasterId r:id="rId6"/>
  </p:notesMasterIdLst>
  <p:handoutMasterIdLst>
    <p:handoutMasterId r:id="rId7"/>
  </p:handoutMasterIdLst>
  <p:sldIdLst>
    <p:sldId id="267" r:id="rId5"/>
  </p:sldIdLst>
  <p:sldSz cx="6858000" cy="9906000" type="A4"/>
  <p:notesSz cx="6669088" cy="9926638"/>
  <p:defaultTextStyle>
    <a:defPPr>
      <a:defRPr lang="fr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5191"/>
    <a:srgbClr val="EEECE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3622" autoAdjust="0"/>
  </p:normalViewPr>
  <p:slideViewPr>
    <p:cSldViewPr snapToGrid="0">
      <p:cViewPr>
        <p:scale>
          <a:sx n="66" d="100"/>
          <a:sy n="66" d="100"/>
        </p:scale>
        <p:origin x="1700" y="-9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-4056" y="-102"/>
      </p:cViewPr>
      <p:guideLst>
        <p:guide orient="horz" pos="3126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090FE5-7C2C-4139-91C7-914C2DE9F67B}" type="datetimeFigureOut">
              <a:rPr lang="fr-BE"/>
              <a:pPr>
                <a:defRPr/>
              </a:pPr>
              <a:t>14-12-20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5B87B9F-45DE-4B36-8891-BC16CF911A31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56733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3F35A4-EBC4-4992-A054-CE3246247B01}" type="datetimeFigureOut">
              <a:rPr lang="fr-BE"/>
              <a:pPr>
                <a:defRPr/>
              </a:pPr>
              <a:t>14-12-20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46288" y="744538"/>
            <a:ext cx="25765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BE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BE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B7F1B44-13A7-461E-A43B-8A6659E1528D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53168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with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07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aster slide w/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9694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DIN Offc Medium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DIN Offc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DIN Offc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DIN Offc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DIN Offc Medium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400">
          <a:solidFill>
            <a:srgbClr val="EE7F08"/>
          </a:solidFill>
          <a:latin typeface="Tahom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400">
          <a:solidFill>
            <a:srgbClr val="EE7F08"/>
          </a:solidFill>
          <a:latin typeface="Tahom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400">
          <a:solidFill>
            <a:srgbClr val="EE7F08"/>
          </a:solidFill>
          <a:latin typeface="Tahom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400">
          <a:solidFill>
            <a:srgbClr val="EE7F08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E7F08"/>
        </a:buClr>
        <a:buSzPct val="130000"/>
        <a:defRPr sz="2000">
          <a:solidFill>
            <a:schemeClr val="accent2"/>
          </a:solidFill>
          <a:latin typeface="DIN Offc Medium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5191"/>
        </a:buClr>
        <a:buFont typeface="Wingdings" pitchFamily="2" charset="2"/>
        <a:buChar char="§"/>
        <a:defRPr>
          <a:solidFill>
            <a:srgbClr val="005191"/>
          </a:solidFill>
          <a:latin typeface="DIN Offc Medium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110000"/>
        <a:buChar char="•"/>
        <a:defRPr sz="1600">
          <a:solidFill>
            <a:srgbClr val="0070C0"/>
          </a:solidFill>
          <a:latin typeface="DIN Offc Medium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85000"/>
        <a:buFont typeface="Courier New" pitchFamily="49" charset="0"/>
        <a:buChar char="o"/>
        <a:defRPr sz="1400">
          <a:solidFill>
            <a:srgbClr val="010000"/>
          </a:solidFill>
          <a:latin typeface="DIN Offc Medium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Tahoma" pitchFamily="34" charset="0"/>
        <a:buChar char="­"/>
        <a:defRPr sz="1600">
          <a:solidFill>
            <a:srgbClr val="010000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Tahoma" pitchFamily="34" charset="0"/>
        <a:buChar char="­"/>
        <a:defRPr sz="1600">
          <a:solidFill>
            <a:srgbClr val="010000"/>
          </a:solidFill>
          <a:latin typeface="+mj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Tahoma" pitchFamily="34" charset="0"/>
        <a:buChar char="­"/>
        <a:defRPr sz="1600">
          <a:solidFill>
            <a:srgbClr val="010000"/>
          </a:solidFill>
          <a:latin typeface="+mj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Tahoma" pitchFamily="34" charset="0"/>
        <a:buChar char="­"/>
        <a:defRPr sz="1600">
          <a:solidFill>
            <a:srgbClr val="010000"/>
          </a:solidFill>
          <a:latin typeface="+mj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Tahoma" pitchFamily="34" charset="0"/>
        <a:buChar char="­"/>
        <a:defRPr sz="1600">
          <a:solidFill>
            <a:srgbClr val="010000"/>
          </a:solidFill>
          <a:latin typeface="+mj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85"/>
          <p:cNvSpPr/>
          <p:nvPr/>
        </p:nvSpPr>
        <p:spPr>
          <a:xfrm>
            <a:off x="0" y="8293729"/>
            <a:ext cx="6858000" cy="161227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Tahoma" pitchFamily="34" charset="0"/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0" y="9389915"/>
            <a:ext cx="6858000" cy="352806"/>
            <a:chOff x="0" y="9389915"/>
            <a:chExt cx="6858000" cy="352806"/>
          </a:xfrm>
        </p:grpSpPr>
        <p:sp>
          <p:nvSpPr>
            <p:cNvPr id="90" name="Rectangle 89"/>
            <p:cNvSpPr/>
            <p:nvPr/>
          </p:nvSpPr>
          <p:spPr>
            <a:xfrm>
              <a:off x="0" y="9389915"/>
              <a:ext cx="6858000" cy="3528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B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pic>
          <p:nvPicPr>
            <p:cNvPr id="91" name="Picture 9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080" b="7080"/>
            <a:stretch/>
          </p:blipFill>
          <p:spPr>
            <a:xfrm>
              <a:off x="664575" y="9409329"/>
              <a:ext cx="5528850" cy="309546"/>
            </a:xfrm>
            <a:prstGeom prst="rect">
              <a:avLst/>
            </a:prstGeom>
          </p:spPr>
        </p:pic>
      </p:grpSp>
      <p:sp>
        <p:nvSpPr>
          <p:cNvPr id="48" name="TextBox 47"/>
          <p:cNvSpPr txBox="1"/>
          <p:nvPr/>
        </p:nvSpPr>
        <p:spPr>
          <a:xfrm>
            <a:off x="628375" y="3781086"/>
            <a:ext cx="25736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>
                <a:latin typeface="Calibri" panose="020F0502020204030204" pitchFamily="34" charset="0"/>
              </a:rPr>
              <a:t>Základní </a:t>
            </a:r>
            <a:r>
              <a:rPr lang="sk-SK" sz="1600" b="1" dirty="0" err="1">
                <a:latin typeface="Calibri" panose="020F0502020204030204" pitchFamily="34" charset="0"/>
              </a:rPr>
              <a:t>požadavky</a:t>
            </a:r>
            <a:endParaRPr lang="en-US" sz="1600" dirty="0">
              <a:solidFill>
                <a:schemeClr val="accent1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0378" y="5886968"/>
            <a:ext cx="3466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Informace</a:t>
            </a:r>
            <a:r>
              <a:rPr lang="sk-SK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sk-SK" sz="1600" b="1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pracovním</a:t>
            </a:r>
            <a:r>
              <a:rPr lang="sk-SK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600" b="1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místě</a:t>
            </a:r>
            <a:endParaRPr lang="en-US" sz="16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-82925" y="6180092"/>
            <a:ext cx="68326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ts val="600"/>
              </a:spcBef>
              <a:buClr>
                <a:schemeClr val="accent2"/>
              </a:buClr>
              <a:buSzPct val="100000"/>
              <a:buFont typeface="Webdings" pitchFamily="18" charset="2"/>
              <a:buChar char="4"/>
            </a:pPr>
            <a:r>
              <a:rPr lang="cs-CZ" sz="1200" dirty="0" smtClean="0">
                <a:latin typeface="Calibri" panose="020F0502020204030204" pitchFamily="34" charset="0"/>
              </a:rPr>
              <a:t>Hlavní náplní práce je obsluha balicí linky a expedice výrobků</a:t>
            </a:r>
            <a:endParaRPr lang="sk-SK" sz="1200" dirty="0">
              <a:latin typeface="Calibri" panose="020F0502020204030204" pitchFamily="34" charset="0"/>
            </a:endParaRPr>
          </a:p>
          <a:p>
            <a:pPr marL="171450" indent="-171450">
              <a:spcBef>
                <a:spcPts val="600"/>
              </a:spcBef>
              <a:buClr>
                <a:schemeClr val="accent2"/>
              </a:buClr>
              <a:buSzPct val="100000"/>
              <a:buFont typeface="Webdings" pitchFamily="18" charset="2"/>
              <a:buChar char="4"/>
            </a:pPr>
            <a:r>
              <a:rPr lang="cs-CZ" sz="1200" dirty="0" smtClean="0">
                <a:latin typeface="Calibri" panose="020F0502020204030204" pitchFamily="34" charset="0"/>
              </a:rPr>
              <a:t>Na počátku směny provádí  prohlídku strojů, kontrolu a doplnění provoz. hmot</a:t>
            </a:r>
          </a:p>
          <a:p>
            <a:pPr marL="171450" indent="-171450">
              <a:spcBef>
                <a:spcPts val="600"/>
              </a:spcBef>
              <a:buClr>
                <a:schemeClr val="accent2"/>
              </a:buClr>
              <a:buSzPct val="100000"/>
              <a:buFont typeface="Webdings" pitchFamily="18" charset="2"/>
              <a:buChar char="4"/>
            </a:pPr>
            <a:r>
              <a:rPr lang="cs-CZ" sz="1200" dirty="0" smtClean="0">
                <a:latin typeface="Calibri" panose="020F0502020204030204" pitchFamily="34" charset="0"/>
              </a:rPr>
              <a:t>V průběhu směny provádí drobné opravy, větší opravy zapisuje do provozního deníku a uvědomuje o tomto stavu mistra</a:t>
            </a:r>
          </a:p>
          <a:p>
            <a:pPr marL="171450" indent="-171450">
              <a:spcBef>
                <a:spcPts val="600"/>
              </a:spcBef>
              <a:buClr>
                <a:schemeClr val="accent2"/>
              </a:buClr>
              <a:buSzPct val="100000"/>
              <a:buFont typeface="Webdings" pitchFamily="18" charset="2"/>
              <a:buChar char="4"/>
            </a:pPr>
            <a:r>
              <a:rPr lang="cs-CZ" sz="1200" dirty="0" smtClean="0">
                <a:latin typeface="Calibri" panose="020F0502020204030204" pitchFamily="34" charset="0"/>
              </a:rPr>
              <a:t>Řádně pečuje o svěřené balicí stroje, vede provozní deník stroje</a:t>
            </a:r>
          </a:p>
          <a:p>
            <a:pPr marL="171450" indent="-171450">
              <a:spcBef>
                <a:spcPts val="600"/>
              </a:spcBef>
              <a:buClr>
                <a:schemeClr val="accent2"/>
              </a:buClr>
              <a:buSzPct val="100000"/>
              <a:buFont typeface="Webdings" pitchFamily="18" charset="2"/>
              <a:buChar char="4"/>
            </a:pPr>
            <a:r>
              <a:rPr lang="cs-CZ" sz="1200" dirty="0" smtClean="0">
                <a:latin typeface="Calibri" panose="020F0502020204030204" pitchFamily="34" charset="0"/>
              </a:rPr>
              <a:t>Dle příkazu mistra uvádí zařízení pro balení výrobků do chodu podle požadavku na typ baleného výrobku</a:t>
            </a:r>
          </a:p>
          <a:p>
            <a:pPr marL="171450" indent="-171450">
              <a:spcBef>
                <a:spcPts val="600"/>
              </a:spcBef>
              <a:buClr>
                <a:schemeClr val="accent2"/>
              </a:buClr>
              <a:buSzPct val="100000"/>
              <a:buFont typeface="Webdings" pitchFamily="18" charset="2"/>
              <a:buChar char="4"/>
            </a:pPr>
            <a:r>
              <a:rPr lang="cs-CZ" sz="1200" dirty="0" smtClean="0">
                <a:latin typeface="Calibri" panose="020F0502020204030204" pitchFamily="34" charset="0"/>
              </a:rPr>
              <a:t>Dle</a:t>
            </a:r>
            <a:r>
              <a:rPr lang="cs-CZ" sz="1200" dirty="0">
                <a:latin typeface="Calibri" panose="020F0502020204030204" pitchFamily="34" charset="0"/>
              </a:rPr>
              <a:t> </a:t>
            </a:r>
            <a:r>
              <a:rPr lang="cs-CZ" sz="1200" dirty="0" smtClean="0">
                <a:latin typeface="Calibri" panose="020F0502020204030204" pitchFamily="34" charset="0"/>
              </a:rPr>
              <a:t>příkazu</a:t>
            </a:r>
            <a:r>
              <a:rPr lang="cs-CZ" dirty="0" smtClean="0"/>
              <a:t> </a:t>
            </a:r>
            <a:r>
              <a:rPr lang="cs-CZ" sz="1200" dirty="0">
                <a:latin typeface="Calibri" panose="020F0502020204030204" pitchFamily="34" charset="0"/>
              </a:rPr>
              <a:t>mistra provádí plnění a expedici kusového nebo mletého vápna, provádí přesuny materiálů na mísící </a:t>
            </a:r>
            <a:r>
              <a:rPr lang="cs-CZ" sz="1200" dirty="0" smtClean="0">
                <a:latin typeface="Calibri" panose="020F0502020204030204" pitchFamily="34" charset="0"/>
              </a:rPr>
              <a:t>stanici.</a:t>
            </a:r>
          </a:p>
          <a:p>
            <a:pPr marL="171450" indent="-171450">
              <a:spcBef>
                <a:spcPts val="600"/>
              </a:spcBef>
              <a:buClr>
                <a:schemeClr val="accent2"/>
              </a:buClr>
              <a:buSzPct val="100000"/>
              <a:buFont typeface="Webdings" pitchFamily="18" charset="2"/>
              <a:buChar char="4"/>
            </a:pPr>
            <a:endParaRPr lang="cs-CZ" sz="1200" dirty="0">
              <a:latin typeface="Calibri" panose="020F050202020403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-84823" y="4137004"/>
            <a:ext cx="345741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ts val="600"/>
              </a:spcBef>
              <a:buClr>
                <a:schemeClr val="accent2"/>
              </a:buClr>
              <a:buSzPct val="100000"/>
              <a:buFont typeface="Webdings" pitchFamily="18" charset="2"/>
              <a:buChar char="4"/>
            </a:pPr>
            <a:r>
              <a:rPr lang="cs-CZ" sz="12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Technické vzdělání- vyučen, </a:t>
            </a:r>
            <a:r>
              <a:rPr lang="cs-CZ" sz="1200" dirty="0" smtClean="0">
                <a:latin typeface="Calibri" panose="020F0502020204030204" pitchFamily="34" charset="0"/>
              </a:rPr>
              <a:t>SOU</a:t>
            </a:r>
          </a:p>
          <a:p>
            <a:pPr marL="171450" indent="-171450">
              <a:spcBef>
                <a:spcPts val="600"/>
              </a:spcBef>
              <a:buClr>
                <a:schemeClr val="accent2"/>
              </a:buClr>
              <a:buSzPct val="100000"/>
              <a:buFont typeface="Webdings" pitchFamily="18" charset="2"/>
              <a:buChar char="4"/>
            </a:pPr>
            <a:r>
              <a:rPr lang="cs-CZ" sz="1200" dirty="0" smtClean="0">
                <a:latin typeface="Calibri" panose="020F0502020204030204" pitchFamily="34" charset="0"/>
              </a:rPr>
              <a:t>Min. 1 rok praxe v oboru </a:t>
            </a:r>
            <a:endParaRPr lang="cs-CZ" sz="1200" dirty="0" smtClean="0">
              <a:latin typeface="Calibri" panose="020F0502020204030204" pitchFamily="34" charset="0"/>
            </a:endParaRPr>
          </a:p>
          <a:p>
            <a:pPr marL="171450" indent="-171450">
              <a:spcBef>
                <a:spcPts val="600"/>
              </a:spcBef>
              <a:buClr>
                <a:schemeClr val="accent2"/>
              </a:buClr>
              <a:buSzPct val="100000"/>
              <a:buFont typeface="Webdings" pitchFamily="18" charset="2"/>
              <a:buChar char="4"/>
            </a:pPr>
            <a:r>
              <a:rPr lang="cs-CZ" sz="1200" dirty="0" smtClean="0">
                <a:latin typeface="Calibri" panose="020F0502020204030204" pitchFamily="34" charset="0"/>
              </a:rPr>
              <a:t>Řidičský </a:t>
            </a:r>
            <a:r>
              <a:rPr lang="cs-CZ" sz="1200" dirty="0" smtClean="0">
                <a:latin typeface="Calibri" panose="020F0502020204030204" pitchFamily="34" charset="0"/>
              </a:rPr>
              <a:t>průkaz na VZV výhodou, umožníme získat</a:t>
            </a:r>
          </a:p>
          <a:p>
            <a:pPr marL="171450" indent="-171450">
              <a:spcBef>
                <a:spcPts val="600"/>
              </a:spcBef>
              <a:buClr>
                <a:schemeClr val="accent2"/>
              </a:buClr>
              <a:buSzPct val="100000"/>
              <a:buFont typeface="Webdings" pitchFamily="18" charset="2"/>
              <a:buChar char="4"/>
            </a:pPr>
            <a:r>
              <a:rPr lang="cs-CZ" sz="1200" dirty="0" smtClean="0">
                <a:latin typeface="Calibri" panose="020F0502020204030204" pitchFamily="34" charset="0"/>
              </a:rPr>
              <a:t>Schopnost </a:t>
            </a:r>
            <a:r>
              <a:rPr lang="cs-CZ" sz="1200" dirty="0" smtClean="0">
                <a:latin typeface="Calibri" panose="020F0502020204030204" pitchFamily="34" charset="0"/>
              </a:rPr>
              <a:t>komunikace</a:t>
            </a:r>
          </a:p>
          <a:p>
            <a:pPr marL="171450" lvl="0" indent="-171450">
              <a:spcBef>
                <a:spcPts val="600"/>
              </a:spcBef>
              <a:buClr>
                <a:srgbClr val="EE7F08"/>
              </a:buClr>
              <a:buSzPct val="100000"/>
              <a:buFont typeface="Webdings" pitchFamily="18" charset="2"/>
              <a:buChar char="4"/>
            </a:pPr>
            <a:r>
              <a:rPr lang="cs-CZ" sz="1200" dirty="0" smtClean="0">
                <a:solidFill>
                  <a:srgbClr val="005191"/>
                </a:solidFill>
                <a:latin typeface="Calibri" panose="020F0502020204030204" pitchFamily="34" charset="0"/>
              </a:rPr>
              <a:t>Technická zdatnost</a:t>
            </a:r>
            <a:r>
              <a:rPr lang="cs-CZ" sz="1200" dirty="0" smtClean="0">
                <a:latin typeface="Calibri" panose="020F0502020204030204" pitchFamily="34" charset="0"/>
              </a:rPr>
              <a:t>– nalezení příčiny problému, schopnost řešení problému.</a:t>
            </a:r>
            <a:endParaRPr lang="cs-CZ" sz="1200" dirty="0" smtClean="0">
              <a:latin typeface="Calibri" panose="020F0502020204030204" pitchFamily="34" charset="0"/>
            </a:endParaRPr>
          </a:p>
          <a:p>
            <a:pPr marL="171450" indent="-171450">
              <a:spcBef>
                <a:spcPts val="600"/>
              </a:spcBef>
              <a:buClr>
                <a:schemeClr val="accent2"/>
              </a:buClr>
              <a:buSzPct val="100000"/>
              <a:buFont typeface="Webdings" pitchFamily="18" charset="2"/>
              <a:buChar char="4"/>
            </a:pPr>
            <a:r>
              <a:rPr lang="cs-CZ" sz="1200" dirty="0" smtClean="0">
                <a:latin typeface="Calibri" panose="020F0502020204030204" pitchFamily="34" charset="0"/>
              </a:rPr>
              <a:t>Organizační </a:t>
            </a:r>
            <a:r>
              <a:rPr lang="cs-CZ" sz="1200" dirty="0" smtClean="0">
                <a:latin typeface="Calibri" panose="020F0502020204030204" pitchFamily="34" charset="0"/>
              </a:rPr>
              <a:t>schopnosti</a:t>
            </a:r>
          </a:p>
          <a:p>
            <a:pPr marL="171450" indent="-171450">
              <a:spcBef>
                <a:spcPts val="600"/>
              </a:spcBef>
              <a:buClr>
                <a:schemeClr val="accent2"/>
              </a:buClr>
              <a:buSzPct val="100000"/>
              <a:buFont typeface="Webdings" pitchFamily="18" charset="2"/>
              <a:buChar char="4"/>
            </a:pPr>
            <a:endParaRPr lang="sk-SK" sz="1100" dirty="0" smtClean="0">
              <a:solidFill>
                <a:schemeClr val="accent1">
                  <a:lumMod val="60000"/>
                  <a:lumOff val="40000"/>
                </a:schemeClr>
              </a:solidFill>
              <a:latin typeface="DIN Offc" panose="020B0504020101020102" pitchFamily="34" charset="0"/>
              <a:cs typeface="Times New Roman" panose="02020603050405020304" pitchFamily="18" charset="0"/>
            </a:endParaRPr>
          </a:p>
        </p:txBody>
      </p:sp>
      <p:pic>
        <p:nvPicPr>
          <p:cNvPr id="61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99" y="3808199"/>
            <a:ext cx="319087" cy="248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2" name="Straight Connector 61"/>
          <p:cNvCxnSpPr/>
          <p:nvPr/>
        </p:nvCxnSpPr>
        <p:spPr bwMode="auto">
          <a:xfrm>
            <a:off x="77151" y="4130149"/>
            <a:ext cx="272657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2973268" y="4130441"/>
            <a:ext cx="3383153" cy="188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932787" y="8397714"/>
            <a:ext cx="2691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 </a:t>
            </a:r>
            <a:r>
              <a:rPr lang="sk-SK" sz="1400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případě</a:t>
            </a:r>
            <a:r>
              <a:rPr lang="sk-SK" sz="1400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400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zájmu</a:t>
            </a:r>
            <a:r>
              <a:rPr lang="sk-SK" sz="1400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kontaktujte</a:t>
            </a:r>
          </a:p>
          <a:p>
            <a:r>
              <a:rPr lang="sk-SK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+421 </a:t>
            </a:r>
            <a:r>
              <a:rPr lang="fr-BE" sz="20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910 </a:t>
            </a:r>
            <a:r>
              <a:rPr lang="sk-SK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946 153 </a:t>
            </a:r>
            <a:r>
              <a:rPr lang="sk-SK" sz="1400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job@carmeuse.sk</a:t>
            </a:r>
            <a:r>
              <a:rPr lang="sk-SK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400" b="1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230909" y="8856053"/>
            <a:ext cx="23813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www.carmeuse.com</a:t>
            </a:r>
            <a:endParaRPr lang="fr-FR" sz="12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43" y="8673349"/>
            <a:ext cx="440913" cy="464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" name="TextBox 68"/>
          <p:cNvSpPr txBox="1"/>
          <p:nvPr/>
        </p:nvSpPr>
        <p:spPr>
          <a:xfrm>
            <a:off x="4230909" y="8636978"/>
            <a:ext cx="23813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www.carmeuse.eu</a:t>
            </a:r>
            <a:endParaRPr lang="fr-FR" sz="12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4230909" y="3807195"/>
            <a:ext cx="10877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600" b="1" dirty="0" smtClean="0">
                <a:latin typeface="Calibri" panose="020F0502020204030204" pitchFamily="34" charset="0"/>
              </a:rPr>
              <a:t>Ponúkame</a:t>
            </a:r>
            <a:endParaRPr lang="en-US" sz="1600" dirty="0">
              <a:solidFill>
                <a:schemeClr val="accent1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Connector 61"/>
          <p:cNvCxnSpPr/>
          <p:nvPr/>
        </p:nvCxnSpPr>
        <p:spPr bwMode="auto">
          <a:xfrm>
            <a:off x="182065" y="6190441"/>
            <a:ext cx="34662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51"/>
          <p:cNvSpPr txBox="1"/>
          <p:nvPr/>
        </p:nvSpPr>
        <p:spPr>
          <a:xfrm>
            <a:off x="3202051" y="4139844"/>
            <a:ext cx="3552695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ts val="600"/>
              </a:spcBef>
              <a:buClr>
                <a:schemeClr val="accent2"/>
              </a:buClr>
              <a:buSzPct val="100000"/>
              <a:buFont typeface="Webdings" pitchFamily="18" charset="2"/>
              <a:buChar char="4"/>
            </a:pPr>
            <a:r>
              <a:rPr lang="cs-CZ" sz="1200" dirty="0" smtClean="0">
                <a:latin typeface="Calibri" panose="020F0502020204030204" pitchFamily="34" charset="0"/>
              </a:rPr>
              <a:t>Čtvrtletní osobní ohodnocení, dodatková mzda</a:t>
            </a:r>
          </a:p>
          <a:p>
            <a:pPr marL="171450" indent="-171450">
              <a:spcBef>
                <a:spcPts val="600"/>
              </a:spcBef>
              <a:buClr>
                <a:schemeClr val="accent2"/>
              </a:buClr>
              <a:buSzPct val="100000"/>
              <a:buFont typeface="Webdings" pitchFamily="18" charset="2"/>
              <a:buChar char="4"/>
            </a:pPr>
            <a:r>
              <a:rPr lang="cs-CZ" sz="1200" dirty="0" smtClean="0">
                <a:latin typeface="Calibri" panose="020F0502020204030204" pitchFamily="34" charset="0"/>
              </a:rPr>
              <a:t>Příplatky vyplývající z kolektivní smlouvy </a:t>
            </a:r>
          </a:p>
          <a:p>
            <a:pPr marL="171450" indent="-171450">
              <a:spcBef>
                <a:spcPts val="600"/>
              </a:spcBef>
              <a:buClr>
                <a:schemeClr val="accent2"/>
              </a:buClr>
              <a:buSzPct val="100000"/>
              <a:buFont typeface="Webdings" pitchFamily="18" charset="2"/>
              <a:buChar char="4"/>
            </a:pPr>
            <a:r>
              <a:rPr lang="cs-CZ" sz="1200" dirty="0" smtClean="0">
                <a:latin typeface="Calibri" panose="020F0502020204030204" pitchFamily="34" charset="0"/>
              </a:rPr>
              <a:t>Nadstandardní příspěvek na stravování </a:t>
            </a:r>
          </a:p>
          <a:p>
            <a:pPr marL="171450" indent="-171450">
              <a:spcBef>
                <a:spcPts val="600"/>
              </a:spcBef>
              <a:buClr>
                <a:schemeClr val="accent2"/>
              </a:buClr>
              <a:buSzPct val="100000"/>
              <a:buFont typeface="Webdings" pitchFamily="18" charset="2"/>
              <a:buChar char="4"/>
            </a:pPr>
            <a:r>
              <a:rPr lang="cs-CZ" sz="1200" dirty="0" smtClean="0">
                <a:latin typeface="Calibri" panose="020F0502020204030204" pitchFamily="34" charset="0"/>
              </a:rPr>
              <a:t>Příspěvek při pracovních a životních jubileích</a:t>
            </a:r>
          </a:p>
          <a:p>
            <a:pPr marL="171450" indent="-171450">
              <a:spcBef>
                <a:spcPts val="600"/>
              </a:spcBef>
              <a:buClr>
                <a:schemeClr val="accent2"/>
              </a:buClr>
              <a:buSzPct val="100000"/>
              <a:buFont typeface="Webdings" pitchFamily="18" charset="2"/>
              <a:buChar char="4"/>
            </a:pPr>
            <a:r>
              <a:rPr lang="cs-CZ" sz="1200" dirty="0" smtClean="0">
                <a:latin typeface="Calibri" panose="020F0502020204030204" pitchFamily="34" charset="0"/>
              </a:rPr>
              <a:t>Příspěvek na penzijní připojištění/kapitálové životní pojištění</a:t>
            </a:r>
          </a:p>
          <a:p>
            <a:pPr marL="171450" indent="-171450">
              <a:spcBef>
                <a:spcPts val="600"/>
              </a:spcBef>
              <a:buClr>
                <a:schemeClr val="accent2"/>
              </a:buClr>
              <a:buSzPct val="100000"/>
              <a:buFont typeface="Webdings" pitchFamily="18" charset="2"/>
              <a:buChar char="4"/>
            </a:pPr>
            <a:r>
              <a:rPr lang="cs-CZ" sz="1200" dirty="0" smtClean="0">
                <a:latin typeface="Calibri" panose="020F0502020204030204" pitchFamily="34" charset="0"/>
              </a:rPr>
              <a:t>Péče o zdraví zaměstnanců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117"/>
            <a:ext cx="6858000" cy="3725347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702" y="734421"/>
            <a:ext cx="1586992" cy="1109038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0" y="3051163"/>
            <a:ext cx="6858000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sk-SK" sz="1200" dirty="0" err="1">
                <a:solidFill>
                  <a:schemeClr val="bg1"/>
                </a:solidFill>
                <a:latin typeface="Calibri" panose="020F0502020204030204" pitchFamily="34" charset="0"/>
              </a:rPr>
              <a:t>Jsme</a:t>
            </a:r>
            <a:r>
              <a:rPr lang="sk-SK" sz="1200" dirty="0">
                <a:solidFill>
                  <a:schemeClr val="bg1"/>
                </a:solidFill>
                <a:latin typeface="Calibri" panose="020F0502020204030204" pitchFamily="34" charset="0"/>
              </a:rPr>
              <a:t> rodinná firma s </a:t>
            </a:r>
            <a:r>
              <a:rPr lang="sk-SK" sz="1200" dirty="0" err="1">
                <a:solidFill>
                  <a:schemeClr val="bg1"/>
                </a:solidFill>
                <a:latin typeface="Calibri" panose="020F0502020204030204" pitchFamily="34" charset="0"/>
              </a:rPr>
              <a:t>více</a:t>
            </a:r>
            <a:r>
              <a:rPr lang="sk-SK" sz="1200" dirty="0">
                <a:solidFill>
                  <a:schemeClr val="bg1"/>
                </a:solidFill>
                <a:latin typeface="Calibri" panose="020F0502020204030204" pitchFamily="34" charset="0"/>
              </a:rPr>
              <a:t> než 150ti </a:t>
            </a:r>
            <a:r>
              <a:rPr lang="sk-SK" sz="1200" dirty="0" err="1">
                <a:solidFill>
                  <a:schemeClr val="bg1"/>
                </a:solidFill>
                <a:latin typeface="Calibri" panose="020F0502020204030204" pitchFamily="34" charset="0"/>
              </a:rPr>
              <a:t>letou</a:t>
            </a:r>
            <a:r>
              <a:rPr lang="sk-SK" sz="12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sk-SK" sz="1200" dirty="0" err="1">
                <a:solidFill>
                  <a:schemeClr val="bg1"/>
                </a:solidFill>
                <a:latin typeface="Calibri" panose="020F0502020204030204" pitchFamily="34" charset="0"/>
              </a:rPr>
              <a:t>tradicí</a:t>
            </a:r>
            <a:r>
              <a:rPr lang="sk-SK" sz="1200" dirty="0">
                <a:solidFill>
                  <a:schemeClr val="bg1"/>
                </a:solidFill>
                <a:latin typeface="Calibri" panose="020F0502020204030204" pitchFamily="34" charset="0"/>
              </a:rPr>
              <a:t> a to </a:t>
            </a:r>
            <a:r>
              <a:rPr lang="sk-SK" sz="1200" dirty="0" err="1">
                <a:solidFill>
                  <a:schemeClr val="bg1"/>
                </a:solidFill>
                <a:latin typeface="Calibri" panose="020F0502020204030204" pitchFamily="34" charset="0"/>
              </a:rPr>
              <a:t>se</a:t>
            </a:r>
            <a:r>
              <a:rPr lang="sk-SK" sz="12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sk-SK" sz="1200" dirty="0" err="1">
                <a:solidFill>
                  <a:schemeClr val="bg1"/>
                </a:solidFill>
                <a:latin typeface="Calibri" panose="020F0502020204030204" pitchFamily="34" charset="0"/>
              </a:rPr>
              <a:t>odráží</a:t>
            </a:r>
            <a:r>
              <a:rPr lang="sk-SK" sz="1200" dirty="0">
                <a:solidFill>
                  <a:schemeClr val="bg1"/>
                </a:solidFill>
                <a:latin typeface="Calibri" panose="020F0502020204030204" pitchFamily="34" charset="0"/>
              </a:rPr>
              <a:t> i </a:t>
            </a:r>
            <a:r>
              <a:rPr lang="sk-SK" sz="1200" dirty="0" smtClean="0">
                <a:solidFill>
                  <a:schemeClr val="bg1"/>
                </a:solidFill>
                <a:latin typeface="Calibri" panose="020F0502020204030204" pitchFamily="34" charset="0"/>
              </a:rPr>
              <a:t>v </a:t>
            </a:r>
            <a:r>
              <a:rPr lang="sk-SK" sz="1200" dirty="0" err="1">
                <a:solidFill>
                  <a:schemeClr val="bg1"/>
                </a:solidFill>
                <a:latin typeface="Calibri" panose="020F0502020204030204" pitchFamily="34" charset="0"/>
              </a:rPr>
              <a:t>naší</a:t>
            </a:r>
            <a:r>
              <a:rPr lang="sk-SK" sz="12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sk-SK" sz="1200" dirty="0" err="1">
                <a:solidFill>
                  <a:schemeClr val="bg1"/>
                </a:solidFill>
                <a:latin typeface="Calibri" panose="020F0502020204030204" pitchFamily="34" charset="0"/>
              </a:rPr>
              <a:t>kultuře</a:t>
            </a:r>
            <a:r>
              <a:rPr lang="sk-SK" sz="1200" dirty="0">
                <a:solidFill>
                  <a:schemeClr val="bg1"/>
                </a:solidFill>
                <a:latin typeface="Calibri" panose="020F0502020204030204" pitchFamily="34" charset="0"/>
              </a:rPr>
              <a:t>. </a:t>
            </a:r>
            <a:r>
              <a:rPr lang="sk-SK" sz="1200" dirty="0" err="1">
                <a:solidFill>
                  <a:schemeClr val="bg1"/>
                </a:solidFill>
                <a:latin typeface="Calibri" panose="020F0502020204030204" pitchFamily="34" charset="0"/>
              </a:rPr>
              <a:t>Zabýváme</a:t>
            </a:r>
            <a:r>
              <a:rPr lang="sk-SK" sz="12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sk-SK" sz="1200" dirty="0" err="1">
                <a:solidFill>
                  <a:schemeClr val="bg1"/>
                </a:solidFill>
                <a:latin typeface="Calibri" panose="020F0502020204030204" pitchFamily="34" charset="0"/>
              </a:rPr>
              <a:t>se</a:t>
            </a:r>
            <a:r>
              <a:rPr lang="sk-SK" sz="12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sk-SK" sz="1200" dirty="0" err="1">
                <a:solidFill>
                  <a:schemeClr val="bg1"/>
                </a:solidFill>
                <a:latin typeface="Calibri" panose="020F0502020204030204" pitchFamily="34" charset="0"/>
              </a:rPr>
              <a:t>těžbou</a:t>
            </a:r>
            <a:r>
              <a:rPr lang="sk-SK" sz="1200" dirty="0">
                <a:solidFill>
                  <a:schemeClr val="bg1"/>
                </a:solidFill>
                <a:latin typeface="Calibri" panose="020F0502020204030204" pitchFamily="34" charset="0"/>
              </a:rPr>
              <a:t>, </a:t>
            </a:r>
            <a:r>
              <a:rPr lang="sk-SK" sz="1200" dirty="0" err="1">
                <a:solidFill>
                  <a:schemeClr val="bg1"/>
                </a:solidFill>
                <a:latin typeface="Calibri" panose="020F0502020204030204" pitchFamily="34" charset="0"/>
              </a:rPr>
              <a:t>zpracováním</a:t>
            </a:r>
            <a:r>
              <a:rPr lang="sk-SK" sz="1200" dirty="0">
                <a:solidFill>
                  <a:schemeClr val="bg1"/>
                </a:solidFill>
                <a:latin typeface="Calibri" panose="020F0502020204030204" pitchFamily="34" charset="0"/>
              </a:rPr>
              <a:t> vápna a vápenných </a:t>
            </a:r>
            <a:r>
              <a:rPr lang="sk-SK" sz="12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produktů</a:t>
            </a:r>
            <a:r>
              <a:rPr lang="sk-SK" sz="12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sk-SK" sz="1200" dirty="0">
                <a:solidFill>
                  <a:schemeClr val="bg1"/>
                </a:solidFill>
                <a:latin typeface="Calibri" panose="020F0502020204030204" pitchFamily="34" charset="0"/>
              </a:rPr>
              <a:t>pro </a:t>
            </a:r>
            <a:r>
              <a:rPr lang="sk-SK" sz="1200" dirty="0" err="1">
                <a:solidFill>
                  <a:schemeClr val="bg1"/>
                </a:solidFill>
                <a:latin typeface="Calibri" panose="020F0502020204030204" pitchFamily="34" charset="0"/>
              </a:rPr>
              <a:t>průmyslové</a:t>
            </a:r>
            <a:r>
              <a:rPr lang="sk-SK" sz="1200" dirty="0">
                <a:solidFill>
                  <a:schemeClr val="bg1"/>
                </a:solidFill>
                <a:latin typeface="Calibri" panose="020F0502020204030204" pitchFamily="34" charset="0"/>
              </a:rPr>
              <a:t> i komerční použití. </a:t>
            </a:r>
          </a:p>
          <a:p>
            <a:pPr algn="just"/>
            <a:r>
              <a:rPr lang="sk-SK" sz="1200" dirty="0">
                <a:solidFill>
                  <a:schemeClr val="bg1"/>
                </a:solidFill>
                <a:latin typeface="Calibri" panose="020F0502020204030204" pitchFamily="34" charset="0"/>
              </a:rPr>
              <a:t>CARMEUSE CZECH REPUBLIC s.r.o. Mokrá-Horákov - Mokrá 359, PSČ 664 </a:t>
            </a:r>
            <a:r>
              <a:rPr lang="sk-SK" sz="1200" dirty="0" smtClean="0">
                <a:solidFill>
                  <a:schemeClr val="bg1"/>
                </a:solidFill>
                <a:latin typeface="Calibri" panose="020F0502020204030204" pitchFamily="34" charset="0"/>
              </a:rPr>
              <a:t>04</a:t>
            </a:r>
            <a:endParaRPr lang="fr-BE" sz="12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141151" y="1720151"/>
            <a:ext cx="2627091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atin typeface="Calibri" panose="020F0502020204030204" pitchFamily="34" charset="0"/>
              </a:rPr>
              <a:t>Strojník </a:t>
            </a:r>
            <a:r>
              <a:rPr lang="sk-SK" dirty="0" err="1" smtClean="0">
                <a:latin typeface="Calibri" panose="020F0502020204030204" pitchFamily="34" charset="0"/>
              </a:rPr>
              <a:t>ve</a:t>
            </a:r>
            <a:r>
              <a:rPr lang="sk-SK" dirty="0" smtClean="0">
                <a:latin typeface="Calibri" panose="020F0502020204030204" pitchFamily="34" charset="0"/>
              </a:rPr>
              <a:t> </a:t>
            </a:r>
            <a:r>
              <a:rPr lang="sk-SK" dirty="0" err="1" smtClean="0">
                <a:latin typeface="Calibri" panose="020F0502020204030204" pitchFamily="34" charset="0"/>
              </a:rPr>
              <a:t>výrobě</a:t>
            </a:r>
            <a:r>
              <a:rPr lang="sk-SK" dirty="0" smtClean="0">
                <a:latin typeface="Calibri" panose="020F0502020204030204" pitchFamily="34" charset="0"/>
              </a:rPr>
              <a:t> – balení a </a:t>
            </a:r>
            <a:r>
              <a:rPr lang="sk-SK" dirty="0" err="1" smtClean="0">
                <a:latin typeface="Calibri" panose="020F0502020204030204" pitchFamily="34" charset="0"/>
              </a:rPr>
              <a:t>expedice</a:t>
            </a:r>
            <a:r>
              <a:rPr lang="sk-SK" dirty="0" smtClean="0">
                <a:latin typeface="Calibri" panose="020F0502020204030204" pitchFamily="34" charset="0"/>
              </a:rPr>
              <a:t> </a:t>
            </a:r>
            <a:r>
              <a:rPr lang="sk-SK" dirty="0" err="1">
                <a:latin typeface="Calibri" panose="020F0502020204030204" pitchFamily="34" charset="0"/>
              </a:rPr>
              <a:t>výrobků</a:t>
            </a:r>
            <a:endParaRPr lang="sk-SK" dirty="0">
              <a:latin typeface="Calibri" panose="020F0502020204030204" pitchFamily="34" charset="0"/>
            </a:endParaRPr>
          </a:p>
          <a:p>
            <a:r>
              <a:rPr lang="sk-SK" b="1" dirty="0">
                <a:latin typeface="Calibri" panose="020F0502020204030204" pitchFamily="34" charset="0"/>
              </a:rPr>
              <a:t>Mokrá- </a:t>
            </a:r>
            <a:r>
              <a:rPr lang="sk-SK" b="1" dirty="0" smtClean="0">
                <a:latin typeface="Calibri" panose="020F0502020204030204" pitchFamily="34" charset="0"/>
              </a:rPr>
              <a:t>Horákov</a:t>
            </a:r>
            <a:endParaRPr lang="sk-SK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08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Carmeuse 2013">
      <a:dk1>
        <a:srgbClr val="005191"/>
      </a:dk1>
      <a:lt1>
        <a:sysClr val="window" lastClr="FFFFFF"/>
      </a:lt1>
      <a:dk2>
        <a:srgbClr val="005191"/>
      </a:dk2>
      <a:lt2>
        <a:srgbClr val="EEECE1"/>
      </a:lt2>
      <a:accent1>
        <a:srgbClr val="005191"/>
      </a:accent1>
      <a:accent2>
        <a:srgbClr val="EE7F08"/>
      </a:accent2>
      <a:accent3>
        <a:srgbClr val="8E908F"/>
      </a:accent3>
      <a:accent4>
        <a:srgbClr val="0088CE"/>
      </a:accent4>
      <a:accent5>
        <a:srgbClr val="BABE00"/>
      </a:accent5>
      <a:accent6>
        <a:srgbClr val="4BACC6"/>
      </a:accent6>
      <a:hlink>
        <a:srgbClr val="0088CE"/>
      </a:hlink>
      <a:folHlink>
        <a:srgbClr val="005191"/>
      </a:folHlink>
    </a:clrScheme>
    <a:fontScheme name="CARMEUS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armeuse Presentation template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meuse Presentation template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meuse Presentation template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meuse Presentation template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meuse Presentation template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meuse Presentation template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meuse Presentation template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meuse Presentation template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Job posting template - 1 page [Iba na čítanie]" id="{DEF894E4-8A7D-4CDE-9CF7-666A387C0A22}" vid="{BE33E157-3FAC-4A35-A36F-CA4E9FA69B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DF69B82FE06244924794660E95BAED" ma:contentTypeVersion="0" ma:contentTypeDescription="Create a new document." ma:contentTypeScope="" ma:versionID="1d1943c4ae98d9f1278f04c015c0070d">
  <xsd:schema xmlns:xsd="http://www.w3.org/2001/XMLSchema" xmlns:p="http://schemas.microsoft.com/office/2006/metadata/properties" targetNamespace="http://schemas.microsoft.com/office/2006/metadata/properties" ma:root="true" ma:fieldsID="46ce51841bcaebe75ae25adb2fb3cbe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A620E4-3546-4742-AFFF-16465646FAE3}">
  <ds:schemaRefs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71BA63A-E617-4A1D-8108-0D1AD9E182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E6CF19F7-BAF7-4A2A-A6E5-71BD45D04C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Job posting template - 1 page</Template>
  <TotalTime>227</TotalTime>
  <Words>232</Words>
  <Application>Microsoft Office PowerPoint</Application>
  <PresentationFormat>A4 (210 x 297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9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11" baseType="lpstr">
      <vt:lpstr>Arial</vt:lpstr>
      <vt:lpstr>Calibri</vt:lpstr>
      <vt:lpstr>Courier New</vt:lpstr>
      <vt:lpstr>DIN Offc</vt:lpstr>
      <vt:lpstr>DIN Offc Medium</vt:lpstr>
      <vt:lpstr>Tahoma</vt:lpstr>
      <vt:lpstr>Times New Roman</vt:lpstr>
      <vt:lpstr>Webdings</vt:lpstr>
      <vt:lpstr>Wingdings</vt:lpstr>
      <vt:lpstr>blank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Domonkošová Diana</dc:creator>
  <cp:lastModifiedBy>Panyková Denisa</cp:lastModifiedBy>
  <cp:revision>38</cp:revision>
  <cp:lastPrinted>2013-01-03T07:51:39Z</cp:lastPrinted>
  <dcterms:created xsi:type="dcterms:W3CDTF">2018-02-01T12:16:21Z</dcterms:created>
  <dcterms:modified xsi:type="dcterms:W3CDTF">2020-12-14T10:37:51Z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0x01010082DF69B82FE06244924794660E95BAED</vt:lpwstr>
  </property>
</Properties>
</file>